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65" r:id="rId4"/>
    <p:sldId id="272" r:id="rId5"/>
    <p:sldId id="273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CC96"/>
    <a:srgbClr val="FFFFFF"/>
    <a:srgbClr val="FFEA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56" autoAdjust="0"/>
  </p:normalViewPr>
  <p:slideViewPr>
    <p:cSldViewPr snapToGrid="0">
      <p:cViewPr varScale="1">
        <p:scale>
          <a:sx n="107" d="100"/>
          <a:sy n="107" d="100"/>
        </p:scale>
        <p:origin x="108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40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CD21933-B6C1-4B9F-B18E-392CCBEC33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253712F-25C8-49AF-A076-09BC424C89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6090A-6B90-4E28-952B-0CE649EF9EF0}" type="datetimeFigureOut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A309E1B-81EE-42E1-ABA8-60F0EE5E82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1DE3C7AE-D433-4B8A-8E4E-ABE04294FA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30065-7A59-4547-BF30-AF3724424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605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04219-7CB3-4899-AE24-D601356D1EE9}" type="datetimeFigureOut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44B73-F436-4D89-85BC-44CDB795628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3231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5222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35525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136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632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44B73-F436-4D89-85BC-44CDB795628E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405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8764B3-41F9-4994-B8B5-7B6444B2D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538D6FA-D398-4C8B-BBE0-CEE5F28E60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8C396A0-FC2C-4142-906B-7E6D3B4DE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3EA09-0076-414B-ABEE-3E337A14BB5C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A7A6B40-21F7-4A02-9F9D-194FD7388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212E425-FC03-436E-ACB4-2E09E435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57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96CF755-A438-4AB0-B201-74FC1CBE8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83A8029-CCF1-4D8C-9CE8-000E139815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05DF8FE-6BFD-417C-A7F1-B7B2675E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996E1-C2FD-4D10-8637-1747292DB2EE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33119D-5C72-494A-83C4-5461BDED2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16BF31-BE74-44F1-8CCD-F84B61C8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86397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9E291605-4303-484E-8329-860A26101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EF36BC2-C35C-4528-94F3-4975FF5C9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EFD46B2-F1A8-40D1-A843-143CBB323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9557-55B5-4F7E-8966-033E77EE3D19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494964-1E2D-4B13-B756-7E0D8EDB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A87D33F-207B-46DC-9603-346D5A60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3130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8D81730-50F0-418E-8011-49E34635C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43290A-3D7A-46E6-8F57-ABEAD250B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5349D23-7DA6-4961-B5F9-8BF23E99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A4A4-01B7-4E4B-AA9C-881C77D2A74F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FCF1B41-A7CF-4B72-918B-EBD8F028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1D81F1-10AB-40C5-B154-78B280874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21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C4A7B27-6843-433A-9243-54779711C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20F85EF-F731-4A7C-A118-D78664DFE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7A955A2-B3B9-4D0C-BC43-2E6EDAB59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E544A-AB9F-48F7-837A-A5CD46BA9F6C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296562B-F5B6-4004-BAA8-44ECB557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9DBF74A-5F0D-40B7-B530-6335A095D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95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E64EAC-6561-4034-B215-03526EE7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1053622-EF9C-40A5-93F6-9291A9462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3766AF8B-DB73-4AD3-826B-770BAD4556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5937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21CA1A3-EFA2-4ACF-B71F-DB2EACC6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2260-94D3-4C04-8190-AD08FC1C7322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AB55238-AD4A-4928-8048-6D66943A0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4E3428-A41E-4734-B36F-F31ED6E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0300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B82F42D-5A25-4AD3-9CA7-8B8208AB8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8140"/>
            <a:ext cx="10515600" cy="956336"/>
          </a:xfrm>
        </p:spPr>
        <p:txBody>
          <a:bodyPr/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58535A-6409-42A5-8BDB-F5461F413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413"/>
            <a:ext cx="5157787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3E75A32-A04E-4C62-8F88-6A9199729C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6325"/>
            <a:ext cx="5157787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E9F5407-13E3-45D1-B623-41FAE3BF9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413"/>
            <a:ext cx="5183188" cy="823912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C978798-0BE3-4134-A7B7-A702AFEF05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6325"/>
            <a:ext cx="5183188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2DA2558-D8B4-49DE-A016-416C4EC8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E76F7-69E5-43E7-A117-A7CFAA509E31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F8B05D79-E220-4DD1-B643-BB0DF361A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762AB37-71BD-4238-8FBC-FFB675FAB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0816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9B446F-493F-499D-A250-1E84F9159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9EC0C65-383B-4B72-9C37-68057481B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56C23-0C9A-4FED-8AF7-292244D9BE4C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3521FE-6B95-486B-9E8E-1726EFA77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A3F5953-4497-4E61-92D7-7B7798CD9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99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16C77463-1DC6-49C2-ACDA-A9DB34787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2E39E-D1B5-4AE3-9A73-3B924D0F4492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A4E41F3A-D9C7-4BB3-BF71-5B4BECB33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C71C279-FB10-4035-B473-1792A88E0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277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D6E28-FB02-4BFB-AFF9-727E6AF4B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5F3B133-E09C-4D9D-9E41-8A2CC31E20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AFA636B-3243-4819-ABDB-DF5EA6AAD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E41E2-46A0-41E0-BF4D-DB3B2FF46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9ADF3-457F-4C49-A5A6-EBE981F5810B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CE511B-25C3-44B6-9A70-893077FD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42A81DB-8774-4A56-B354-0EBD3736A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301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981A23E-169A-49E0-8D04-4F5D0A326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FF23D2-6180-4DB4-A035-C42737CBA2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B64F802-702A-4359-B693-78BFBADA27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903085-9C0F-453E-AC52-5DAADAC13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2C063-95AF-4D1B-94F9-C04D4EDD4D40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CFE60162-514F-4812-9E92-0DE59D309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2A03CC8-0D45-48A8-9948-36BD78B03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75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EF4A476-1BBD-4314-86BD-904D44A1D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9785"/>
            <a:ext cx="10515600" cy="763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B3BDC71-E76D-42BB-AC6E-2CA5987F3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편집하려면 클릭</a:t>
            </a:r>
          </a:p>
          <a:p>
            <a:pPr lvl="1"/>
            <a:r>
              <a:rPr lang="ko-KR" altLang="en-US" dirty="0"/>
              <a:t>두 번째 수준</a:t>
            </a:r>
          </a:p>
          <a:p>
            <a:pPr lvl="2"/>
            <a:r>
              <a:rPr lang="ko-KR" altLang="en-US" dirty="0"/>
              <a:t>세 번째 수준</a:t>
            </a:r>
          </a:p>
          <a:p>
            <a:pPr lvl="3"/>
            <a:r>
              <a:rPr lang="ko-KR" altLang="en-US" dirty="0"/>
              <a:t>네 번째 수준</a:t>
            </a:r>
          </a:p>
          <a:p>
            <a:pPr lvl="4"/>
            <a:r>
              <a:rPr lang="ko-KR" altLang="en-US" dirty="0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AE4CF7E-2A3D-4F73-BD6A-D8FDD5B9DE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2093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C5411-BDF2-4E9B-8B95-F631E5AC90C3}" type="datetime1">
              <a:rPr lang="ko-KR" altLang="en-US" smtClean="0"/>
              <a:t>2023-08-04</a:t>
            </a:fld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5AD1CAB-1057-45CA-A101-8303F6E68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399" y="6518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EF1BC-FE94-4D43-B24A-192F7ABE1E6D}" type="slidenum">
              <a:rPr lang="en-US" altLang="ko-KR" smtClean="0"/>
              <a:pPr/>
              <a:t>‹#›</a:t>
            </a:fld>
            <a:endParaRPr lang="ko-KR" alt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6949404-BC90-4F8E-961B-7FA9C8CF34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83"/>
          <a:stretch/>
        </p:blipFill>
        <p:spPr>
          <a:xfrm>
            <a:off x="9542828" y="6492875"/>
            <a:ext cx="2328661" cy="365125"/>
          </a:xfrm>
          <a:prstGeom prst="rect">
            <a:avLst/>
          </a:prstGeom>
        </p:spPr>
      </p:pic>
      <p:sp>
        <p:nvSpPr>
          <p:cNvPr id="13" name="직사각형 12">
            <a:extLst>
              <a:ext uri="{FF2B5EF4-FFF2-40B4-BE49-F238E27FC236}">
                <a16:creationId xmlns:a16="http://schemas.microsoft.com/office/drawing/2014/main" id="{58FAC54F-015B-4317-BF8F-F6B35AD0F104}"/>
              </a:ext>
            </a:extLst>
          </p:cNvPr>
          <p:cNvSpPr/>
          <p:nvPr userDrawn="1"/>
        </p:nvSpPr>
        <p:spPr>
          <a:xfrm>
            <a:off x="372093" y="365124"/>
            <a:ext cx="11447813" cy="6173787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A245E2-413D-4A41-B184-2E3B7BD859E2}"/>
              </a:ext>
            </a:extLst>
          </p:cNvPr>
          <p:cNvSpPr txBox="1"/>
          <p:nvPr userDrawn="1"/>
        </p:nvSpPr>
        <p:spPr>
          <a:xfrm>
            <a:off x="10681360" y="89683"/>
            <a:ext cx="1138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/>
              <a:t>SW</a:t>
            </a:r>
            <a:r>
              <a:rPr lang="ko-KR" altLang="en-US" sz="1000" dirty="0"/>
              <a:t>개발실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429263-5D36-4C05-A28D-B7D256AFFFA3}"/>
              </a:ext>
            </a:extLst>
          </p:cNvPr>
          <p:cNvSpPr txBox="1"/>
          <p:nvPr userDrawn="1"/>
        </p:nvSpPr>
        <p:spPr>
          <a:xfrm>
            <a:off x="372093" y="89683"/>
            <a:ext cx="4639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tx1"/>
                </a:solidFill>
              </a:rPr>
              <a:t>SKONS </a:t>
            </a:r>
            <a:r>
              <a:rPr lang="ko-KR" altLang="en-US" sz="1000" dirty="0">
                <a:solidFill>
                  <a:schemeClr val="tx1"/>
                </a:solidFill>
              </a:rPr>
              <a:t>철탑 테스트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63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3D15D4-391A-4358-B53C-E3F33B30D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3600" dirty="0"/>
              <a:t> </a:t>
            </a:r>
            <a:r>
              <a:rPr lang="en-US" altLang="ko-KR" sz="3600" dirty="0"/>
              <a:t>SK ONS</a:t>
            </a:r>
            <a:r>
              <a:rPr lang="ko-KR" altLang="en-US" sz="3600" dirty="0"/>
              <a:t> </a:t>
            </a:r>
            <a:r>
              <a:rPr lang="ko-KR" altLang="en-US" sz="3600" dirty="0" err="1"/>
              <a:t>삼성산고지</a:t>
            </a:r>
            <a:r>
              <a:rPr lang="ko-KR" altLang="en-US" sz="3600" dirty="0"/>
              <a:t> </a:t>
            </a:r>
            <a:r>
              <a:rPr lang="en-US" altLang="ko-KR" sz="3600" dirty="0"/>
              <a:t>30M </a:t>
            </a:r>
            <a:r>
              <a:rPr lang="ko-KR" altLang="en-US" sz="3600" dirty="0"/>
              <a:t>철탑 테스트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7AB9BCA-C21A-4A81-B21C-368AF861C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918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Test Case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2</a:t>
            </a:fld>
            <a:endParaRPr lang="ko-KR" altLang="en-US"/>
          </a:p>
        </p:txBody>
      </p:sp>
      <p:graphicFrame>
        <p:nvGraphicFramePr>
          <p:cNvPr id="4" name="표 5">
            <a:extLst>
              <a:ext uri="{FF2B5EF4-FFF2-40B4-BE49-F238E27FC236}">
                <a16:creationId xmlns:a16="http://schemas.microsoft.com/office/drawing/2014/main" id="{7E60B71B-0A40-4A86-969B-E3FDF19F6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720321"/>
              </p:ext>
            </p:extLst>
          </p:nvPr>
        </p:nvGraphicFramePr>
        <p:xfrm>
          <a:off x="2032000" y="2596776"/>
          <a:ext cx="8128000" cy="1664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658">
                  <a:extLst>
                    <a:ext uri="{9D8B030D-6E8A-4147-A177-3AD203B41FA5}">
                      <a16:colId xmlns:a16="http://schemas.microsoft.com/office/drawing/2014/main" val="1437882691"/>
                    </a:ext>
                  </a:extLst>
                </a:gridCol>
                <a:gridCol w="1317812">
                  <a:extLst>
                    <a:ext uri="{9D8B030D-6E8A-4147-A177-3AD203B41FA5}">
                      <a16:colId xmlns:a16="http://schemas.microsoft.com/office/drawing/2014/main" val="3362326666"/>
                    </a:ext>
                  </a:extLst>
                </a:gridCol>
                <a:gridCol w="4183530">
                  <a:extLst>
                    <a:ext uri="{9D8B030D-6E8A-4147-A177-3AD203B41FA5}">
                      <a16:colId xmlns:a16="http://schemas.microsoft.com/office/drawing/2014/main" val="26756080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937282357"/>
                    </a:ext>
                  </a:extLst>
                </a:gridCol>
              </a:tblGrid>
              <a:tr h="4356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No.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차폐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전원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on/off 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데이터 추출 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38907"/>
                  </a:ext>
                </a:extLst>
              </a:tr>
              <a:tr h="61438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TC1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08-02 10:42:29 ~ 08-03 10:21:52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017155"/>
                  </a:ext>
                </a:extLst>
              </a:tr>
              <a:tr h="61438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08-02 10:42:11 ~ 08-03 10:21:29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분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603829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36D8390-0AC9-4918-B68A-61A107838C32}"/>
              </a:ext>
            </a:extLst>
          </p:cNvPr>
          <p:cNvSpPr txBox="1"/>
          <p:nvPr/>
        </p:nvSpPr>
        <p:spPr>
          <a:xfrm>
            <a:off x="5702639" y="2136713"/>
            <a:ext cx="5404224" cy="381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1600" dirty="0"/>
              <a:t>저장 공간의 한계로 후반 부분의 데이터 저장</a:t>
            </a:r>
            <a:endParaRPr lang="en-US" altLang="ko-K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943337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60903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9080"/>
            <a:ext cx="10515600" cy="521161"/>
          </a:xfrm>
        </p:spPr>
        <p:txBody>
          <a:bodyPr>
            <a:normAutofit/>
          </a:bodyPr>
          <a:lstStyle/>
          <a:p>
            <a:r>
              <a:rPr lang="en-US" altLang="ko-KR" dirty="0">
                <a:solidFill>
                  <a:schemeClr val="tx1"/>
                </a:solidFill>
              </a:rPr>
              <a:t>TC1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3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32150" y="1320967"/>
            <a:ext cx="8623299" cy="331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</a:t>
            </a:r>
            <a:r>
              <a:rPr lang="ko-KR" altLang="en-US" sz="1800" dirty="0"/>
              <a:t>철탑 위에 제품 고정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70539F-4328-4025-8456-E99022D9E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50" y="1743625"/>
            <a:ext cx="5257800" cy="413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657CBC7-8FB5-4B78-A1FD-89083F47F453}"/>
              </a:ext>
            </a:extLst>
          </p:cNvPr>
          <p:cNvSpPr txBox="1"/>
          <p:nvPr/>
        </p:nvSpPr>
        <p:spPr>
          <a:xfrm>
            <a:off x="6169892" y="1743625"/>
            <a:ext cx="54402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800" dirty="0"/>
              <a:t>Error point </a:t>
            </a:r>
            <a:r>
              <a:rPr lang="ko-KR" altLang="en-US" sz="1800" dirty="0"/>
              <a:t>발생 </a:t>
            </a:r>
            <a:r>
              <a:rPr lang="en-US" altLang="ko-KR" sz="1800" dirty="0"/>
              <a:t>(0.12073%) </a:t>
            </a:r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</a:rPr>
              <a:t>[</a:t>
            </a:r>
            <a:r>
              <a:rPr lang="en-US" altLang="ko-KR" sz="1600" dirty="0" err="1">
                <a:solidFill>
                  <a:schemeClr val="bg2">
                    <a:lumMod val="75000"/>
                  </a:schemeClr>
                </a:solidFill>
              </a:rPr>
              <a:t>Over_error</a:t>
            </a:r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</a:rPr>
              <a:t> :0.04269% , </a:t>
            </a:r>
            <a:r>
              <a:rPr lang="en-US" altLang="ko-KR" sz="1600" dirty="0" err="1">
                <a:solidFill>
                  <a:schemeClr val="bg2">
                    <a:lumMod val="75000"/>
                  </a:schemeClr>
                </a:solidFill>
              </a:rPr>
              <a:t>Under_error</a:t>
            </a:r>
            <a:r>
              <a:rPr lang="en-US" altLang="ko-KR" sz="1600" dirty="0">
                <a:solidFill>
                  <a:schemeClr val="bg2">
                    <a:lumMod val="75000"/>
                  </a:schemeClr>
                </a:solidFill>
              </a:rPr>
              <a:t> : 0.07804%]</a:t>
            </a:r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endParaRPr lang="en-US" altLang="ko-KR" sz="1200" dirty="0"/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전체 데이터 길이</a:t>
            </a:r>
            <a:r>
              <a:rPr lang="en-US" altLang="ko-KR" sz="1400" dirty="0"/>
              <a:t>= 1128960</a:t>
            </a:r>
            <a:r>
              <a:rPr lang="ko-KR" altLang="en-US" sz="1400" dirty="0"/>
              <a:t>개 중 </a:t>
            </a:r>
            <a:r>
              <a:rPr lang="en-US" altLang="ko-KR" sz="1400" dirty="0" err="1"/>
              <a:t>Error_Point</a:t>
            </a:r>
            <a:r>
              <a:rPr lang="en-US" altLang="ko-KR" sz="1400" dirty="0"/>
              <a:t> 1363</a:t>
            </a:r>
            <a:r>
              <a:rPr lang="ko-KR" altLang="en-US" sz="1400" dirty="0"/>
              <a:t>개 발생 </a:t>
            </a:r>
            <a:r>
              <a:rPr lang="en-US" altLang="ko-KR" sz="1100" dirty="0">
                <a:solidFill>
                  <a:schemeClr val="bg2">
                    <a:lumMod val="75000"/>
                  </a:schemeClr>
                </a:solidFill>
              </a:rPr>
              <a:t>(</a:t>
            </a:r>
            <a:r>
              <a:rPr lang="en-US" altLang="ko-KR" sz="1100" dirty="0" err="1">
                <a:solidFill>
                  <a:schemeClr val="bg2">
                    <a:lumMod val="75000"/>
                  </a:schemeClr>
                </a:solidFill>
              </a:rPr>
              <a:t>under_point</a:t>
            </a:r>
            <a:r>
              <a:rPr lang="en-US" altLang="ko-KR" sz="1100" dirty="0">
                <a:solidFill>
                  <a:schemeClr val="bg2">
                    <a:lumMod val="75000"/>
                  </a:schemeClr>
                </a:solidFill>
              </a:rPr>
              <a:t> 881+over_point 482) </a:t>
            </a:r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ym typeface="Wingdings" panose="05000000000000000000" pitchFamily="2" charset="2"/>
              </a:rPr>
              <a:t>해당 포인트에서 </a:t>
            </a:r>
            <a:r>
              <a:rPr lang="en-US" altLang="ko-KR" sz="1400" dirty="0">
                <a:sym typeface="Wingdings" panose="05000000000000000000" pitchFamily="2" charset="2"/>
              </a:rPr>
              <a:t>G, Gyro </a:t>
            </a:r>
            <a:r>
              <a:rPr lang="ko-KR" altLang="en-US" sz="1400" dirty="0">
                <a:sym typeface="Wingdings" panose="05000000000000000000" pitchFamily="2" charset="2"/>
              </a:rPr>
              <a:t>값 모두에 영향을 미침</a:t>
            </a:r>
            <a:endParaRPr lang="en-US" altLang="ko-KR" sz="1400" dirty="0">
              <a:sym typeface="Wingdings" panose="05000000000000000000" pitchFamily="2" charset="2"/>
            </a:endParaRPr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ko-KR" sz="1400" dirty="0"/>
              <a:t>Error point </a:t>
            </a:r>
            <a:r>
              <a:rPr lang="ko-KR" altLang="en-US" sz="1400" dirty="0">
                <a:sym typeface="Wingdings" panose="05000000000000000000" pitchFamily="2" charset="2"/>
              </a:rPr>
              <a:t>발생 직후 </a:t>
            </a:r>
            <a:r>
              <a:rPr lang="en-US" altLang="ko-KR" sz="1400" dirty="0" err="1">
                <a:sym typeface="Wingdings" panose="05000000000000000000" pitchFamily="2" charset="2"/>
              </a:rPr>
              <a:t>fall_count</a:t>
            </a:r>
            <a:r>
              <a:rPr lang="ko-KR" altLang="en-US" sz="1400" dirty="0">
                <a:sym typeface="Wingdings" panose="05000000000000000000" pitchFamily="2" charset="2"/>
              </a:rPr>
              <a:t>가 증가하였으나</a:t>
            </a:r>
            <a:r>
              <a:rPr lang="en-US" altLang="ko-KR" sz="1400" dirty="0">
                <a:sym typeface="Wingdings" panose="05000000000000000000" pitchFamily="2" charset="2"/>
              </a:rPr>
              <a:t>, </a:t>
            </a:r>
            <a:r>
              <a:rPr lang="ko-KR" altLang="en-US" sz="1400" dirty="0">
                <a:sym typeface="Wingdings" panose="05000000000000000000" pitchFamily="2" charset="2"/>
              </a:rPr>
              <a:t>최대 </a:t>
            </a:r>
            <a:r>
              <a:rPr lang="en-US" altLang="ko-KR" sz="1400" dirty="0">
                <a:sym typeface="Wingdings" panose="05000000000000000000" pitchFamily="2" charset="2"/>
              </a:rPr>
              <a:t>3</a:t>
            </a:r>
            <a:r>
              <a:rPr lang="ko-KR" altLang="en-US" sz="1400" dirty="0">
                <a:sym typeface="Wingdings" panose="05000000000000000000" pitchFamily="2" charset="2"/>
              </a:rPr>
              <a:t>까지 증가</a:t>
            </a:r>
            <a:endParaRPr lang="en-US" altLang="ko-KR" sz="1400" dirty="0">
              <a:sym typeface="Wingdings" panose="05000000000000000000" pitchFamily="2" charset="2"/>
            </a:endParaRPr>
          </a:p>
          <a:p>
            <a:endParaRPr lang="en-US" altLang="ko-KR" sz="1600" dirty="0">
              <a:solidFill>
                <a:schemeClr val="bg2">
                  <a:lumMod val="75000"/>
                </a:schemeClr>
              </a:solidFill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086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TC2</a:t>
            </a:r>
            <a:endParaRPr lang="ko-KR" altLang="en-US" dirty="0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4</a:t>
            </a:fld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2ED19D-6ADD-AB91-1EAB-BEEC9EC5BF31}"/>
              </a:ext>
            </a:extLst>
          </p:cNvPr>
          <p:cNvSpPr txBox="1"/>
          <p:nvPr/>
        </p:nvSpPr>
        <p:spPr>
          <a:xfrm>
            <a:off x="832150" y="1369683"/>
            <a:ext cx="8623299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000"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1800" dirty="0"/>
              <a:t>현장 상황</a:t>
            </a:r>
            <a:r>
              <a:rPr lang="en-US" altLang="ko-KR" sz="1800" dirty="0"/>
              <a:t> : (</a:t>
            </a:r>
            <a:r>
              <a:rPr lang="ko-KR" altLang="en-US" sz="1800" dirty="0"/>
              <a:t>센서 차폐</a:t>
            </a:r>
            <a:r>
              <a:rPr lang="en-US" altLang="ko-KR" sz="1800" dirty="0"/>
              <a:t>)</a:t>
            </a:r>
            <a:r>
              <a:rPr lang="ko-KR" altLang="en-US" sz="1800" dirty="0"/>
              <a:t>철탑 위에 제품 고정</a:t>
            </a:r>
            <a:endParaRPr lang="ko-KR" altLang="en-US" sz="1800" dirty="0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5411E8-836A-1437-5910-3C7E7EB9C38C}"/>
              </a:ext>
            </a:extLst>
          </p:cNvPr>
          <p:cNvSpPr txBox="1"/>
          <p:nvPr/>
        </p:nvSpPr>
        <p:spPr>
          <a:xfrm>
            <a:off x="-1497559" y="5638024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sz="1600" dirty="0">
              <a:sym typeface="Wingdings" panose="05000000000000000000" pitchFamily="2" charset="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AAADDE-2D1C-404C-B2EE-B76EBB861AEC}"/>
              </a:ext>
            </a:extLst>
          </p:cNvPr>
          <p:cNvSpPr txBox="1"/>
          <p:nvPr/>
        </p:nvSpPr>
        <p:spPr>
          <a:xfrm>
            <a:off x="6169892" y="1743625"/>
            <a:ext cx="5440218" cy="1590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altLang="ko-KR" sz="1800" dirty="0"/>
              <a:t>Error point </a:t>
            </a:r>
            <a:r>
              <a:rPr lang="ko-KR" altLang="en-US" dirty="0"/>
              <a:t>발생하지 않음</a:t>
            </a:r>
            <a:endParaRPr lang="en-US" altLang="ko-KR" dirty="0"/>
          </a:p>
          <a:p>
            <a:pPr marL="285750" indent="-285750">
              <a:buFontTx/>
              <a:buChar char="-"/>
            </a:pPr>
            <a:endParaRPr lang="en-US" altLang="ko-KR" sz="1200" dirty="0"/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ko-KR" altLang="en-US" sz="1400" dirty="0"/>
              <a:t>전체 데이터 길이</a:t>
            </a:r>
            <a:r>
              <a:rPr lang="en-US" altLang="ko-KR" sz="1400" dirty="0"/>
              <a:t>= 1103283</a:t>
            </a:r>
            <a:r>
              <a:rPr lang="ko-KR" altLang="en-US" sz="1400" dirty="0"/>
              <a:t>개 중 </a:t>
            </a:r>
            <a:r>
              <a:rPr lang="en-US" altLang="ko-KR" sz="1400" dirty="0" err="1"/>
              <a:t>Error_Point</a:t>
            </a:r>
            <a:r>
              <a:rPr lang="en-US" altLang="ko-KR" sz="1400" dirty="0"/>
              <a:t> 0</a:t>
            </a:r>
            <a:r>
              <a:rPr lang="ko-KR" altLang="en-US" sz="1400" dirty="0"/>
              <a:t>개 발생 </a:t>
            </a:r>
            <a:endParaRPr lang="en-US" altLang="ko-KR" sz="1100" dirty="0">
              <a:solidFill>
                <a:schemeClr val="bg2">
                  <a:lumMod val="75000"/>
                </a:schemeClr>
              </a:solidFill>
            </a:endParaRPr>
          </a:p>
          <a:p>
            <a:pPr marL="742950" lvl="1" indent="-4320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ko-KR" altLang="en-US" sz="1400" dirty="0">
                <a:sym typeface="Wingdings" panose="05000000000000000000" pitchFamily="2" charset="2"/>
              </a:rPr>
              <a:t>특이 데이터 </a:t>
            </a:r>
            <a:r>
              <a:rPr lang="en-US" altLang="ko-KR" sz="1400" dirty="0">
                <a:sym typeface="Wingdings" panose="05000000000000000000" pitchFamily="2" charset="2"/>
              </a:rPr>
              <a:t>0</a:t>
            </a:r>
            <a:r>
              <a:rPr lang="ko-KR" altLang="en-US" sz="1400" dirty="0">
                <a:sym typeface="Wingdings" panose="05000000000000000000" pitchFamily="2" charset="2"/>
              </a:rPr>
              <a:t>개</a:t>
            </a:r>
            <a:endParaRPr lang="en-US" altLang="ko-KR" sz="1400" dirty="0">
              <a:sym typeface="Wingdings" panose="05000000000000000000" pitchFamily="2" charset="2"/>
            </a:endParaRPr>
          </a:p>
          <a:p>
            <a:endParaRPr lang="en-US" altLang="ko-KR" sz="1600" dirty="0">
              <a:solidFill>
                <a:schemeClr val="bg2">
                  <a:lumMod val="75000"/>
                </a:schemeClr>
              </a:solidFill>
            </a:endParaRPr>
          </a:p>
          <a:p>
            <a:endParaRPr lang="ko-KR" altLang="en-US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F318718D-90D1-491F-8F4B-0DE5CBAD1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734808"/>
            <a:ext cx="5257800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578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CAD464-0833-49D3-A988-B6F02B74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분석결과</a:t>
            </a: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76AC1EF-06B4-4662-A5F0-C72FF357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45E5A-D746-452C-A534-AE9941B4929F}" type="slidenum">
              <a:rPr lang="ko-KR" altLang="en-US" smtClean="0"/>
              <a:t>5</a:t>
            </a:fld>
            <a:endParaRPr lang="ko-KR" altLang="en-US"/>
          </a:p>
        </p:txBody>
      </p:sp>
      <p:graphicFrame>
        <p:nvGraphicFramePr>
          <p:cNvPr id="4" name="표 5">
            <a:extLst>
              <a:ext uri="{FF2B5EF4-FFF2-40B4-BE49-F238E27FC236}">
                <a16:creationId xmlns:a16="http://schemas.microsoft.com/office/drawing/2014/main" id="{7E60B71B-0A40-4A86-969B-E3FDF19F6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663545"/>
              </p:ext>
            </p:extLst>
          </p:nvPr>
        </p:nvGraphicFramePr>
        <p:xfrm>
          <a:off x="1154091" y="2059510"/>
          <a:ext cx="9883820" cy="2738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116">
                  <a:extLst>
                    <a:ext uri="{9D8B030D-6E8A-4147-A177-3AD203B41FA5}">
                      <a16:colId xmlns:a16="http://schemas.microsoft.com/office/drawing/2014/main" val="1437882691"/>
                    </a:ext>
                  </a:extLst>
                </a:gridCol>
                <a:gridCol w="1421164">
                  <a:extLst>
                    <a:ext uri="{9D8B030D-6E8A-4147-A177-3AD203B41FA5}">
                      <a16:colId xmlns:a16="http://schemas.microsoft.com/office/drawing/2014/main" val="3362326666"/>
                    </a:ext>
                  </a:extLst>
                </a:gridCol>
                <a:gridCol w="5970585">
                  <a:extLst>
                    <a:ext uri="{9D8B030D-6E8A-4147-A177-3AD203B41FA5}">
                      <a16:colId xmlns:a16="http://schemas.microsoft.com/office/drawing/2014/main" val="2675608053"/>
                    </a:ext>
                  </a:extLst>
                </a:gridCol>
                <a:gridCol w="1768955">
                  <a:extLst>
                    <a:ext uri="{9D8B030D-6E8A-4147-A177-3AD203B41FA5}">
                      <a16:colId xmlns:a16="http://schemas.microsoft.com/office/drawing/2014/main" val="1937282357"/>
                    </a:ext>
                  </a:extLst>
                </a:gridCol>
              </a:tblGrid>
              <a:tr h="7169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No.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차폐 여부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err="1">
                          <a:solidFill>
                            <a:schemeClr val="tx1"/>
                          </a:solidFill>
                        </a:rPr>
                        <a:t>Error_Piont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비고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5138907"/>
                  </a:ext>
                </a:extLst>
              </a:tr>
              <a:tr h="101101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TC1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err="1"/>
                        <a:t>Error_Point</a:t>
                      </a:r>
                      <a:r>
                        <a:rPr lang="en-US" altLang="ko-KR" sz="1800" dirty="0"/>
                        <a:t> 1363</a:t>
                      </a:r>
                      <a:r>
                        <a:rPr lang="ko-KR" altLang="en-US" sz="1800" dirty="0"/>
                        <a:t>개 </a:t>
                      </a:r>
                      <a:r>
                        <a:rPr lang="en-US" altLang="ko-KR" sz="1800" dirty="0"/>
                        <a:t>(</a:t>
                      </a:r>
                      <a:r>
                        <a:rPr lang="en-US" altLang="ko-KR" sz="1800" dirty="0" err="1"/>
                        <a:t>under_point</a:t>
                      </a:r>
                      <a:r>
                        <a:rPr lang="en-US" altLang="ko-KR" sz="1800" dirty="0"/>
                        <a:t> 881+over_point 482) 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16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분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017155"/>
                  </a:ext>
                </a:extLst>
              </a:tr>
              <a:tr h="101101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TC2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O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dirty="0" err="1"/>
                        <a:t>Error_Point</a:t>
                      </a:r>
                      <a:r>
                        <a:rPr lang="en-US" altLang="ko-KR" sz="1800" dirty="0"/>
                        <a:t> 0</a:t>
                      </a:r>
                      <a:r>
                        <a:rPr lang="ko-KR" altLang="en-US" sz="1800" dirty="0"/>
                        <a:t>개 </a:t>
                      </a:r>
                      <a:r>
                        <a:rPr lang="en-US" altLang="ko-KR" sz="1800" dirty="0"/>
                        <a:t>(</a:t>
                      </a:r>
                      <a:r>
                        <a:rPr lang="en-US" altLang="ko-KR" sz="1800" dirty="0" err="1"/>
                        <a:t>under_point</a:t>
                      </a:r>
                      <a:r>
                        <a:rPr lang="en-US" altLang="ko-KR" sz="1800" dirty="0"/>
                        <a:t> 0+over_point 0) </a:t>
                      </a:r>
                      <a:endParaRPr lang="ko-KR" alt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약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시간 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7</a:t>
                      </a: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분</a:t>
                      </a:r>
                      <a:endParaRPr lang="en-US" altLang="ko-KR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660382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1F60AEF-040E-43FD-8BC1-E39165B2E673}"/>
              </a:ext>
            </a:extLst>
          </p:cNvPr>
          <p:cNvSpPr txBox="1"/>
          <p:nvPr/>
        </p:nvSpPr>
        <p:spPr>
          <a:xfrm>
            <a:off x="1154091" y="4943337"/>
            <a:ext cx="10318830" cy="11565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ko-KR"/>
            </a:defPPr>
            <a:lvl1pPr>
              <a:lnSpc>
                <a:spcPct val="90000"/>
              </a:lnSpc>
              <a:spcBef>
                <a:spcPct val="0"/>
              </a:spcBef>
              <a:buNone/>
              <a:defRPr>
                <a:latin typeface="+mj-lt"/>
                <a:ea typeface="+mj-ea"/>
                <a:cs typeface="+mj-cs"/>
              </a:defRPr>
            </a:lvl1pPr>
          </a:lstStyle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7217B1-2FC5-309F-D578-9DF21C6957C8}"/>
              </a:ext>
            </a:extLst>
          </p:cNvPr>
          <p:cNvSpPr txBox="1"/>
          <p:nvPr/>
        </p:nvSpPr>
        <p:spPr>
          <a:xfrm>
            <a:off x="1154091" y="5453524"/>
            <a:ext cx="9711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결론 </a:t>
            </a:r>
            <a:r>
              <a:rPr lang="en-US" altLang="ko-KR" dirty="0"/>
              <a:t>: </a:t>
            </a:r>
            <a:r>
              <a:rPr lang="ko-KR" altLang="en-US" dirty="0"/>
              <a:t>데이터 분석결과 차폐를 통한 전자파 방해 방지 처리를 함으로써</a:t>
            </a:r>
            <a:r>
              <a:rPr lang="en-US" altLang="ko-KR" dirty="0"/>
              <a:t>, </a:t>
            </a:r>
            <a:r>
              <a:rPr lang="ko-KR" altLang="en-US" dirty="0"/>
              <a:t> </a:t>
            </a:r>
            <a:endParaRPr lang="en-US" altLang="ko-KR" dirty="0"/>
          </a:p>
          <a:p>
            <a:r>
              <a:rPr lang="en-US" altLang="ko-KR" dirty="0"/>
              <a:t>         </a:t>
            </a:r>
            <a:r>
              <a:rPr lang="ko-KR" altLang="en-US" dirty="0"/>
              <a:t>에러 발생을 막을 수 있음을 확인</a:t>
            </a:r>
            <a:r>
              <a:rPr lang="en-US" altLang="ko-KR" dirty="0"/>
              <a:t>. </a:t>
            </a:r>
            <a:r>
              <a:rPr lang="ko-KR" altLang="en-US" dirty="0"/>
              <a:t>유의미한 사용결과 도출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8330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895</TotalTime>
  <Words>249</Words>
  <Application>Microsoft Office PowerPoint</Application>
  <PresentationFormat>와이드스크린</PresentationFormat>
  <Paragraphs>53</Paragraphs>
  <Slides>5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 SK ONS 삼성산고지 30M 철탑 테스트</vt:lpstr>
      <vt:lpstr>Test Case</vt:lpstr>
      <vt:lpstr>TC1</vt:lpstr>
      <vt:lpstr>TC2</vt:lpstr>
      <vt:lpstr>분석결과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Im Chaejin</dc:creator>
  <cp:lastModifiedBy>Administrator</cp:lastModifiedBy>
  <cp:revision>45</cp:revision>
  <dcterms:created xsi:type="dcterms:W3CDTF">2023-03-02T23:53:02Z</dcterms:created>
  <dcterms:modified xsi:type="dcterms:W3CDTF">2023-08-04T06:51:14Z</dcterms:modified>
</cp:coreProperties>
</file>